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98" r:id="rId6"/>
    <p:sldId id="299" r:id="rId7"/>
    <p:sldId id="306" r:id="rId8"/>
    <p:sldId id="307" r:id="rId9"/>
    <p:sldId id="317" r:id="rId10"/>
    <p:sldId id="326" r:id="rId11"/>
    <p:sldId id="330" r:id="rId12"/>
    <p:sldId id="308" r:id="rId13"/>
    <p:sldId id="309" r:id="rId14"/>
    <p:sldId id="310" r:id="rId15"/>
    <p:sldId id="276" r:id="rId16"/>
    <p:sldId id="311" r:id="rId17"/>
    <p:sldId id="274" r:id="rId18"/>
    <p:sldId id="316" r:id="rId19"/>
    <p:sldId id="282" r:id="rId20"/>
    <p:sldId id="287" r:id="rId21"/>
    <p:sldId id="294" r:id="rId22"/>
    <p:sldId id="295" r:id="rId23"/>
    <p:sldId id="323" r:id="rId24"/>
    <p:sldId id="321" r:id="rId25"/>
    <p:sldId id="324" r:id="rId26"/>
    <p:sldId id="322" r:id="rId27"/>
    <p:sldId id="328" r:id="rId28"/>
    <p:sldId id="329" r:id="rId29"/>
    <p:sldId id="29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D8E"/>
    <a:srgbClr val="102C74"/>
    <a:srgbClr val="8B7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90"/>
  </p:normalViewPr>
  <p:slideViewPr>
    <p:cSldViewPr snapToGrid="0" snapToObjects="1">
      <p:cViewPr varScale="1">
        <p:scale>
          <a:sx n="66" d="100"/>
          <a:sy n="66" d="100"/>
        </p:scale>
        <p:origin x="-966" y="-96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2013-2018</a:t>
            </a:r>
            <a:r>
              <a:rPr lang="zh-CN"/>
              <a:t>年</a:t>
            </a:r>
            <a:r>
              <a:rPr lang="en-US"/>
              <a:t>10</a:t>
            </a:r>
            <a:r>
              <a:rPr lang="zh-CN"/>
              <a:t>月房产销售数量</a:t>
            </a:r>
            <a:endParaRPr lang="zh-CN"/>
          </a:p>
        </c:rich>
      </c:tx>
      <c:layout>
        <c:manualLayout>
          <c:xMode val="edge"/>
          <c:yMode val="edge"/>
          <c:x val="0.237729295010426"/>
          <c:y val="0.033800294155709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077153129066"/>
          <c:y val="0.204745614528271"/>
          <c:w val="0.795931179461766"/>
          <c:h val="0.285074209277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海外销售量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2018（10月）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1017</c:v>
                </c:pt>
                <c:pt idx="1">
                  <c:v>1193</c:v>
                </c:pt>
                <c:pt idx="2">
                  <c:v>1349</c:v>
                </c:pt>
                <c:pt idx="3">
                  <c:v>1813</c:v>
                </c:pt>
                <c:pt idx="4">
                  <c:v>2406</c:v>
                </c:pt>
                <c:pt idx="5">
                  <c:v>3589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国内销售量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2018（10月）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2750</c:v>
                </c:pt>
                <c:pt idx="1">
                  <c:v>3334</c:v>
                </c:pt>
                <c:pt idx="2">
                  <c:v>3603</c:v>
                </c:pt>
                <c:pt idx="3">
                  <c:v>5250</c:v>
                </c:pt>
                <c:pt idx="4">
                  <c:v>6328</c:v>
                </c:pt>
                <c:pt idx="5">
                  <c:v>3982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总销售量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2018（10月）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3767</c:v>
                </c:pt>
                <c:pt idx="1">
                  <c:v>4527</c:v>
                </c:pt>
                <c:pt idx="2">
                  <c:v>4952</c:v>
                </c:pt>
                <c:pt idx="3">
                  <c:v>7063</c:v>
                </c:pt>
                <c:pt idx="4">
                  <c:v>8734</c:v>
                </c:pt>
                <c:pt idx="5">
                  <c:v>7517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561024"/>
        <c:axId val="224562560"/>
      </c:barChart>
      <c:catAx>
        <c:axId val="22456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4562560"/>
        <c:crosses val="autoZero"/>
        <c:auto val="1"/>
        <c:lblAlgn val="ctr"/>
        <c:lblOffset val="100"/>
        <c:noMultiLvlLbl val="0"/>
      </c:catAx>
      <c:valAx>
        <c:axId val="2245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4561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195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mtClean="0"/>
                      <a:t>30.25</a:t>
                    </a:r>
                    <a:endParaRPr lang="en-US" altLang="zh-CN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195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mtClean="0"/>
                      <a:t>69.75</a:t>
                    </a:r>
                    <a:endParaRPr lang="en-US" altLang="zh-CN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海外销售量占比</c:v>
                </c:pt>
                <c:pt idx="1">
                  <c:v>国内销售量占比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30.25</c:v>
                </c:pt>
                <c:pt idx="1">
                  <c:v>69.75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53A4C-F4B0-465B-86F0-423DAD1D36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F74FF-0AD9-4649-9DD5-90DE8334F0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74FF-0AD9-4649-9DD5-90DE8334F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74FF-0AD9-4649-9DD5-90DE8334F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74FF-0AD9-4649-9DD5-90DE8334F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4C5E-CD6D-4C2D-86C0-6812E35C8E42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4C1D-2939-4E28-B9F1-D1F153576813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F715-0761-4E51-9F89-ACCC8AB632B5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297ED-A67B-489C-815A-710067EB712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AB9C-191F-42D8-B967-0ADC918E06C4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65DB-3FA0-46D5-B7EA-0BC1432D79D0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093A-6A05-4786-99BA-231A3CA36677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DD19-4A95-43DC-AC8C-6F00693F4378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18BF-5635-437E-AEA1-AD578666208E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B3BE-1CAF-4215-A52C-CFA13DDB065C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9DD5-BC80-4BF9-B390-151D0CFD138A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7A7FD-D5BB-48D4-B378-BF85B6339250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1.wdp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55089" y="5807451"/>
            <a:ext cx="388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bg1"/>
                </a:solidFill>
                <a:latin typeface="Yuanti SC" charset="-122"/>
                <a:ea typeface="Yuanti SC" charset="-122"/>
                <a:cs typeface="Yuanti SC" charset="-122"/>
              </a:rPr>
              <a:t>塞浦路斯投资项目</a:t>
            </a:r>
            <a:endParaRPr kumimoji="1" lang="zh-CN" altLang="en-US" sz="2800" dirty="0">
              <a:solidFill>
                <a:schemeClr val="bg1"/>
              </a:solidFill>
              <a:latin typeface="Yuanti SC" charset="-122"/>
              <a:ea typeface="Yuanti SC" charset="-122"/>
              <a:cs typeface="Yuanti SC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55089" y="6426004"/>
            <a:ext cx="29986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2" descr="璟田投资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618" y="0"/>
            <a:ext cx="2298065" cy="144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28473C8-60BC-4389-B02E-1128E01E4557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076384"/>
            <a:ext cx="5297724" cy="5900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获得欧盟公民身份的快速通道</a:t>
            </a:r>
            <a:endParaRPr lang="zh-CN" altLang="en-US" sz="2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6019" y="2100990"/>
            <a:ext cx="5836045" cy="418576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位置优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越 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地中海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金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钥匙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四位一体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——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欧盟、欧元区、欧洲经济区、英联邦国家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能源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欧洲迪拜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4.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旅游业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——欧洲后花园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5.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航运业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世界航运业战略中心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6.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博彩业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欧洲顶级综合赌场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7.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税制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避税天堂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8.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法律体系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透明健全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9.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高技术劳动力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专业高效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10.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社会环境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安全和平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lvl="0">
              <a:lnSpc>
                <a:spcPct val="150000"/>
              </a:lnSpc>
            </a:pPr>
            <a:endParaRPr lang="en-US" altLang="zh-CN" sz="16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031" name="Picture 7" descr="E:\图库\Haiko塞岛图\微信图片_2017090613463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70" y="2936320"/>
            <a:ext cx="2122101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高清图\bigstock-Traditional-Old-Street-In-Lofo-7534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932374"/>
            <a:ext cx="2295037" cy="15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高清图\bigstock-Larnaca-Cyprus--December---6890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99" y="4612061"/>
            <a:ext cx="5699404" cy="19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高清图\bigstock-Larnaca-Castle-The-Southern-C-110118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242" y="1162965"/>
            <a:ext cx="2692908" cy="15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fr-CA" smtClean="0"/>
            </a:fld>
            <a:endParaRPr lang="fr-CA"/>
          </a:p>
        </p:txBody>
      </p:sp>
      <p:sp>
        <p:nvSpPr>
          <p:cNvPr id="8" name="矩形 7"/>
          <p:cNvSpPr/>
          <p:nvPr/>
        </p:nvSpPr>
        <p:spPr>
          <a:xfrm>
            <a:off x="836794" y="1406947"/>
            <a:ext cx="4054950" cy="53860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zh-CN" altLang="en-US" sz="27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投资塞浦路斯的十大理由</a:t>
            </a:r>
            <a:endParaRPr lang="zh-CN" altLang="en-US" sz="2700" b="1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243" y="179011"/>
            <a:ext cx="26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三、国家投资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价值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72806"/>
            <a:ext cx="5839690" cy="3585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11" y="3272806"/>
            <a:ext cx="6320589" cy="358519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19545" y="1226127"/>
            <a:ext cx="7148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塞浦路斯是欧洲的后花园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拥有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55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块蓝旗海滩，风光绝美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航海、潜水、滑雪、登山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远足等多种户外运动，是自然爱好者的天堂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旅游业是塞浦路斯的支柱产业，占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GDP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的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20%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40452" y="1487737"/>
            <a:ext cx="446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A3D8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CYPRUS TOURISM </a:t>
            </a:r>
            <a:r>
              <a:rPr lang="zh-CN" altLang="en-US" sz="2800" b="1" dirty="0" smtClean="0">
                <a:solidFill>
                  <a:srgbClr val="1A3D8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旅游业</a:t>
            </a:r>
            <a:endParaRPr lang="zh-CN" altLang="en-US" sz="2800" b="1" dirty="0">
              <a:solidFill>
                <a:srgbClr val="1A3D8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22243" y="179011"/>
            <a:ext cx="399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三、国家投资价值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旅游业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0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5915" y="6015328"/>
            <a:ext cx="6381550" cy="202130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55915" y="2569945"/>
            <a:ext cx="6324018" cy="182360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图表 11"/>
          <p:cNvGraphicFramePr/>
          <p:nvPr/>
        </p:nvGraphicFramePr>
        <p:xfrm>
          <a:off x="298383" y="2934665"/>
          <a:ext cx="6352406" cy="300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6505316" y="2817076"/>
          <a:ext cx="5381883" cy="308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298383" y="1274414"/>
            <a:ext cx="509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A3D8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CYPRUS REAL ESTATE </a:t>
            </a:r>
            <a:r>
              <a:rPr lang="zh-CN" altLang="en-US" sz="2800" b="1" dirty="0" smtClean="0">
                <a:solidFill>
                  <a:srgbClr val="1A3D8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房地产业</a:t>
            </a:r>
            <a:endParaRPr lang="zh-CN" altLang="en-US" sz="2800" b="1" dirty="0">
              <a:solidFill>
                <a:srgbClr val="1A3D8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19554" y="2569944"/>
            <a:ext cx="3338946" cy="182361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519554" y="6015328"/>
            <a:ext cx="3422074" cy="223433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22243" y="179011"/>
            <a:ext cx="399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三、国家投资价值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房地产业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3548597"/>
            <a:ext cx="6449711" cy="2634434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âcyprus energy hub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11" y="3548597"/>
            <a:ext cx="5742289" cy="26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89271" y="4225490"/>
            <a:ext cx="4235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ENERGY HUB FOR EU </a:t>
            </a:r>
            <a:r>
              <a:rPr lang="zh-CN" altLang="en-US" sz="32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欧</a:t>
            </a:r>
            <a:r>
              <a:rPr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盟</a:t>
            </a:r>
            <a:r>
              <a:rPr lang="zh-CN" altLang="en-US" sz="32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能源中心</a:t>
            </a:r>
            <a:endParaRPr lang="zh-CN" altLang="en-US" sz="32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388" y="1374383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塞浦路斯专属经济区发现了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13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块大型海上油气田，目前已探明第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12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号阿芙洛狄特气田储量达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4.54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万亿立方英尺，足够塞浦路斯用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200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年；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全球能源巨头纷纷注资开发，美国诺贝尔能源、埃克森美孚、法国道达尔石油公司、意大利埃尼集团均已获得开采权；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塞浦路斯将铺设世界最长的超过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2000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公立的深海油气管道输送天然气，欧盟视其为未来的能源中心。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22243" y="179011"/>
            <a:ext cx="399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三、国家投资价值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能源业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3796055"/>
            <a:ext cx="6449711" cy="2634434"/>
          </a:xfrm>
          <a:prstGeom prst="rect">
            <a:avLst/>
          </a:prstGeom>
          <a:solidFill>
            <a:srgbClr val="1A3D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49710" y="3796055"/>
            <a:ext cx="5714197" cy="26373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5263" y="4420774"/>
            <a:ext cx="5019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BIGGEST INTEGRATED CASINO RESORT IN EU </a:t>
            </a:r>
            <a:endParaRPr lang="en-US" altLang="zh-CN" sz="2800" b="1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欧盟最大综合赌场度假村</a:t>
            </a:r>
            <a:endParaRPr lang="zh-CN" altLang="en-US" sz="28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3393" y="1396179"/>
            <a:ext cx="92306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欧盟最大的综合赌场度假村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+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四个卫星赌场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博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彩巨头新濠国际（澳门赌王儿子何猷龙企业）投资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5.5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亿欧元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约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140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个游戏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桌，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1200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台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游戏机，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500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间五星级客房，及别墅、酒吧等相关休闲娱乐配套设施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1A3D8E"/>
              </a:buClr>
              <a:buFont typeface="Wingdings" panose="05000000000000000000" pitchFamily="2" charset="2"/>
              <a:buChar char="u"/>
            </a:pP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2018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年临时赌场已运营，</a:t>
            </a: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2021</a:t>
            </a:r>
            <a:r>
              <a:rPr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年赌场度假村开业</a:t>
            </a: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Clr>
                <a:srgbClr val="1A3D8E"/>
              </a:buClr>
              <a:buFont typeface="Wingdings" panose="05000000000000000000" pitchFamily="2" charset="2"/>
              <a:buChar char="u"/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432" y="1112281"/>
            <a:ext cx="1540644" cy="12555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274498" y="2446214"/>
            <a:ext cx="180827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b="1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地中海梦之城</a:t>
            </a:r>
            <a:endParaRPr lang="zh-CN" altLang="en-US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22243" y="179011"/>
            <a:ext cx="399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三、国家投资价值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博彩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业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4" name="图片 3" descr="屏幕快照 2017-05-08 下午6.03.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463"/>
            <a:ext cx="12192000" cy="66240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04971" y="848766"/>
            <a:ext cx="4105092" cy="723271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首都、政治、教育、文化中心</a:t>
            </a:r>
            <a:endParaRPr lang="en-US" altLang="zh-CN" sz="1300" spc="-7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Cptital</a:t>
            </a:r>
            <a:r>
              <a:rPr lang="en-US" altLang="zh-CN" sz="1300" spc="-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 city, politics &amp; education &amp; culture center</a:t>
            </a:r>
            <a:endParaRPr lang="en-US" altLang="zh-CN" sz="1300" spc="-7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 flipV="1">
            <a:off x="6096000" y="1600200"/>
            <a:ext cx="203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8897316" y="4638300"/>
            <a:ext cx="3574104" cy="227754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拉纳卡 </a:t>
            </a: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  Larnaca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塞浦路斯第二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大港口城市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The second biggest harbor city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国际机场、海陆空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交通枢纽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International airport &amp; traffic hub 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政府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重点发展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Key development city by government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7779999" y="4873245"/>
            <a:ext cx="1152829" cy="135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681610" y="5856832"/>
            <a:ext cx="3884333" cy="104644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利马索</a:t>
            </a: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  Limassol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经济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商贸中心 </a:t>
            </a: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business center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主赌场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选址地 </a:t>
            </a: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seat of the main casino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cxnSp>
        <p:nvCxnSpPr>
          <p:cNvPr id="22" name="直线箭头连接符 21"/>
          <p:cNvCxnSpPr/>
          <p:nvPr/>
        </p:nvCxnSpPr>
        <p:spPr>
          <a:xfrm>
            <a:off x="4869447" y="5983104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99337" y="5220444"/>
            <a:ext cx="2743200" cy="13179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帕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福斯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Paphos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旅游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度假城市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Tourism and vacation city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cxnSp>
        <p:nvCxnSpPr>
          <p:cNvPr id="25" name="直线箭头连接符 24"/>
          <p:cNvCxnSpPr/>
          <p:nvPr/>
        </p:nvCxnSpPr>
        <p:spPr>
          <a:xfrm flipH="1">
            <a:off x="873776" y="5042333"/>
            <a:ext cx="508000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 rot="19684982">
            <a:off x="5552927" y="4562114"/>
            <a:ext cx="2696421" cy="892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rot="20231576">
            <a:off x="3509694" y="5551240"/>
            <a:ext cx="2337989" cy="892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rot="1721885">
            <a:off x="1066123" y="4893575"/>
            <a:ext cx="2845899" cy="892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rot="19684982">
            <a:off x="8211045" y="3727272"/>
            <a:ext cx="1212379" cy="892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线箭头连接符 17"/>
          <p:cNvCxnSpPr/>
          <p:nvPr/>
        </p:nvCxnSpPr>
        <p:spPr>
          <a:xfrm flipV="1">
            <a:off x="9063843" y="3180628"/>
            <a:ext cx="502100" cy="479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9479549" y="2934620"/>
            <a:ext cx="3039639" cy="16257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阿依纳帕（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圣纳帕）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Ayia Napa (San Napa) 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3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塞浦路斯最热闹的</a:t>
            </a:r>
            <a:r>
              <a:rPr lang="zh-CN" altLang="en-US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海滨度假区</a:t>
            </a:r>
            <a:endParaRPr lang="en-US" altLang="zh-CN" sz="13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3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The most popular seaside resort in Cyprus</a:t>
            </a:r>
            <a:endParaRPr lang="en-US" altLang="zh-CN" sz="13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30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243" y="179011"/>
            <a:ext cx="26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四、主要城市介绍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6"/>
          <p:cNvSpPr/>
          <p:nvPr/>
        </p:nvSpPr>
        <p:spPr>
          <a:xfrm>
            <a:off x="-485471" y="71271"/>
            <a:ext cx="5675457" cy="903287"/>
          </a:xfrm>
          <a:prstGeom prst="homePlate">
            <a:avLst/>
          </a:prstGeom>
          <a:solidFill>
            <a:srgbClr val="8F7955"/>
          </a:solidFill>
          <a:ln>
            <a:solidFill>
              <a:srgbClr val="8F79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800" b="1" kern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292081"/>
            <a:ext cx="477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拉纳卡滨海改造工程</a:t>
            </a:r>
            <a:endParaRPr lang="en-US" altLang="zh-CN" sz="2400" b="1" kern="0" spc="-8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7" name="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681854" y="1"/>
            <a:ext cx="1631371" cy="24418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" name="Shape 158"/>
          <p:cNvSpPr/>
          <p:nvPr/>
        </p:nvSpPr>
        <p:spPr>
          <a:xfrm>
            <a:off x="1018309" y="4225928"/>
            <a:ext cx="2847109" cy="1063044"/>
          </a:xfrm>
          <a:prstGeom prst="rect">
            <a:avLst/>
          </a:prstGeom>
          <a:solidFill>
            <a:srgbClr val="F5D328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9525"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C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9525" algn="ctr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滨海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大道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Shape 159"/>
          <p:cNvSpPr/>
          <p:nvPr/>
        </p:nvSpPr>
        <p:spPr>
          <a:xfrm>
            <a:off x="3990110" y="4225927"/>
            <a:ext cx="3400528" cy="1063045"/>
          </a:xfrm>
          <a:prstGeom prst="rect">
            <a:avLst/>
          </a:prstGeom>
          <a:solidFill>
            <a:srgbClr val="EC5D57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9525"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B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9525" algn="ctr">
              <a:defRPr/>
            </a:pP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海滨区域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Shape 160"/>
          <p:cNvSpPr/>
          <p:nvPr/>
        </p:nvSpPr>
        <p:spPr>
          <a:xfrm>
            <a:off x="7548633" y="4275735"/>
            <a:ext cx="3455340" cy="1013238"/>
          </a:xfrm>
          <a:prstGeom prst="rect">
            <a:avLst/>
          </a:prstGeom>
          <a:solidFill>
            <a:srgbClr val="00882B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A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defRPr/>
            </a:pP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工业区域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591262" y="0"/>
            <a:ext cx="7600739" cy="4333009"/>
          </a:xfrm>
          <a:prstGeom prst="rect">
            <a:avLst/>
          </a:prstGeom>
        </p:spPr>
      </p:pic>
      <p:pic>
        <p:nvPicPr>
          <p:cNvPr id="8" name="Picture 3" descr="diilistiria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0" y="4356466"/>
            <a:ext cx="4591262" cy="250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91616" y="1360998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zh-CN" sz="2800" b="1" dirty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PHASE A</a:t>
            </a:r>
            <a:endParaRPr lang="en-US" altLang="zh-CN" sz="2800" b="1"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Shape 182"/>
          <p:cNvSpPr/>
          <p:nvPr/>
        </p:nvSpPr>
        <p:spPr>
          <a:xfrm>
            <a:off x="318978" y="2253369"/>
            <a:ext cx="3569166" cy="118288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六星级酒店集群</a:t>
            </a:r>
            <a:r>
              <a:rPr lang="en-US" altLang="zh-CN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+</a:t>
            </a: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商业写字楼</a:t>
            </a: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顶级海景别墅</a:t>
            </a:r>
            <a:r>
              <a:rPr lang="en-US" altLang="zh-CN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+</a:t>
            </a: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公寓</a:t>
            </a: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主题</a:t>
            </a: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游乐场</a:t>
            </a:r>
            <a:endParaRPr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</p:txBody>
      </p:sp>
      <p:sp>
        <p:nvSpPr>
          <p:cNvPr id="12" name="Chevron 14"/>
          <p:cNvSpPr/>
          <p:nvPr/>
        </p:nvSpPr>
        <p:spPr>
          <a:xfrm>
            <a:off x="-334538" y="100670"/>
            <a:ext cx="3578532" cy="556968"/>
          </a:xfrm>
          <a:prstGeom prst="chevron">
            <a:avLst/>
          </a:prstGeom>
          <a:solidFill>
            <a:srgbClr val="8F79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未来商旅中心</a:t>
            </a:r>
            <a:endParaRPr lang="en-US" altLang="zh-CN" sz="2400" b="1" kern="0" spc="-8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Shape 160"/>
          <p:cNvSpPr/>
          <p:nvPr/>
        </p:nvSpPr>
        <p:spPr>
          <a:xfrm>
            <a:off x="318978" y="5288973"/>
            <a:ext cx="3455340" cy="1013238"/>
          </a:xfrm>
          <a:prstGeom prst="rect">
            <a:avLst/>
          </a:prstGeom>
          <a:solidFill>
            <a:srgbClr val="00882B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A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defRPr/>
            </a:pP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工业区域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1616" y="1360998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zh-CN" sz="2800" b="1" dirty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PHASE </a:t>
            </a:r>
            <a:r>
              <a:rPr lang="en-US" altLang="zh-CN" sz="2800" b="1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B</a:t>
            </a:r>
            <a:endParaRPr lang="en-US" altLang="zh-CN" sz="2800" b="1"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Shape 182"/>
          <p:cNvSpPr/>
          <p:nvPr/>
        </p:nvSpPr>
        <p:spPr>
          <a:xfrm>
            <a:off x="318978" y="2253369"/>
            <a:ext cx="3569166" cy="118288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邮轮货运综合港</a:t>
            </a: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世界一流的游艇码头</a:t>
            </a: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顶级游艇俱乐部</a:t>
            </a:r>
            <a:endParaRPr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</p:txBody>
      </p:sp>
      <p:sp>
        <p:nvSpPr>
          <p:cNvPr id="12" name="Chevron 14"/>
          <p:cNvSpPr/>
          <p:nvPr/>
        </p:nvSpPr>
        <p:spPr>
          <a:xfrm>
            <a:off x="-334538" y="100670"/>
            <a:ext cx="3578532" cy="556968"/>
          </a:xfrm>
          <a:prstGeom prst="chevron">
            <a:avLst/>
          </a:prstGeom>
          <a:solidFill>
            <a:srgbClr val="8F79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未来商旅中心</a:t>
            </a:r>
            <a:endParaRPr lang="en-US" altLang="zh-CN" sz="2400" b="1" kern="0" spc="-8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0145" y="0"/>
            <a:ext cx="6871854" cy="4241821"/>
          </a:xfrm>
          <a:prstGeom prst="rect">
            <a:avLst/>
          </a:prstGeom>
        </p:spPr>
      </p:pic>
      <p:pic>
        <p:nvPicPr>
          <p:cNvPr id="10" name="Picture 1" descr="marina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-1" y="4177145"/>
            <a:ext cx="5320145" cy="268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59"/>
          <p:cNvSpPr/>
          <p:nvPr/>
        </p:nvSpPr>
        <p:spPr>
          <a:xfrm>
            <a:off x="487616" y="5317383"/>
            <a:ext cx="3400528" cy="1063045"/>
          </a:xfrm>
          <a:prstGeom prst="rect">
            <a:avLst/>
          </a:prstGeom>
          <a:solidFill>
            <a:srgbClr val="EC5D57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9525"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B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9525" algn="ctr">
              <a:defRPr/>
            </a:pP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海滨区域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6"/>
          <p:cNvSpPr/>
          <p:nvPr/>
        </p:nvSpPr>
        <p:spPr>
          <a:xfrm>
            <a:off x="-292966" y="4635067"/>
            <a:ext cx="5675457" cy="903287"/>
          </a:xfrm>
          <a:prstGeom prst="homePlate">
            <a:avLst/>
          </a:prstGeom>
          <a:solidFill>
            <a:srgbClr val="8F7955"/>
          </a:solidFill>
          <a:ln>
            <a:solidFill>
              <a:srgbClr val="8F79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800" b="1" kern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18209" y="4842164"/>
            <a:ext cx="477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WHY CYPRUS </a:t>
            </a:r>
            <a:r>
              <a:rPr lang="zh-CN" altLang="en-US" sz="2400" b="1" kern="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为何选择塞浦路斯</a:t>
            </a:r>
            <a:endParaRPr lang="en-US" altLang="zh-CN" sz="2400" b="1" kern="0" spc="-8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1616" y="1360998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zh-CN" sz="2800" b="1" dirty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PHASE </a:t>
            </a:r>
            <a:r>
              <a:rPr lang="en-US" altLang="zh-CN" sz="2800" b="1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C</a:t>
            </a:r>
            <a:endParaRPr lang="en-US" altLang="zh-CN" sz="2800" b="1"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Shape 182"/>
          <p:cNvSpPr/>
          <p:nvPr/>
        </p:nvSpPr>
        <p:spPr>
          <a:xfrm>
            <a:off x="220862" y="2159476"/>
            <a:ext cx="3569166" cy="190308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marL="285750" lvl="0" indent="-285750" algn="l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海滨步行街，一线景观</a:t>
            </a: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u"/>
              <a:defRPr sz="1800"/>
            </a:pPr>
            <a:r>
              <a:rPr lang="zh-CN" altLang="en-US" dirty="0" smtClean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拉</a:t>
            </a:r>
            <a:r>
              <a:rPr lang="zh-CN" altLang="en-US" dirty="0">
                <a:solidFill>
                  <a:srgbClr val="C0947D"/>
                </a:solidFill>
                <a:latin typeface="仿宋" panose="02010609060101010101" pitchFamily="49" charset="-122"/>
                <a:ea typeface="仿宋" panose="02010609060101010101" pitchFamily="49" charset="-122"/>
                <a:cs typeface="Microsoft YaHei"/>
                <a:sym typeface="Microsoft YaHei"/>
              </a:rPr>
              <a:t>纳卡将成为世界顶级的集商务、休闲、旅游于一体的现代化商旅中心。</a:t>
            </a:r>
            <a:endParaRPr lang="zh-CN" altLang="en-US" dirty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altLang="zh-CN" dirty="0" smtClean="0">
              <a:solidFill>
                <a:srgbClr val="C0947D"/>
              </a:solidFill>
              <a:latin typeface="仿宋" panose="02010609060101010101" pitchFamily="49" charset="-122"/>
              <a:ea typeface="仿宋" panose="02010609060101010101" pitchFamily="49" charset="-122"/>
              <a:cs typeface="Microsoft YaHei"/>
              <a:sym typeface="Microsoft YaHei"/>
            </a:endParaRPr>
          </a:p>
        </p:txBody>
      </p:sp>
      <p:sp>
        <p:nvSpPr>
          <p:cNvPr id="12" name="Chevron 14"/>
          <p:cNvSpPr/>
          <p:nvPr/>
        </p:nvSpPr>
        <p:spPr>
          <a:xfrm>
            <a:off x="-334538" y="100670"/>
            <a:ext cx="3578532" cy="556968"/>
          </a:xfrm>
          <a:prstGeom prst="chevron">
            <a:avLst/>
          </a:prstGeom>
          <a:solidFill>
            <a:srgbClr val="8F79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未来商旅中心</a:t>
            </a:r>
            <a:endParaRPr lang="en-US" altLang="zh-CN" sz="2400" b="1" kern="0" spc="-8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91" y="0"/>
            <a:ext cx="8181109" cy="460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4601874"/>
            <a:ext cx="4010892" cy="22024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58"/>
          <p:cNvSpPr/>
          <p:nvPr/>
        </p:nvSpPr>
        <p:spPr>
          <a:xfrm>
            <a:off x="450870" y="5098764"/>
            <a:ext cx="2847109" cy="1063044"/>
          </a:xfrm>
          <a:prstGeom prst="rect">
            <a:avLst/>
          </a:prstGeom>
          <a:solidFill>
            <a:srgbClr val="F5D328">
              <a:alpha val="40119"/>
            </a:srgbClr>
          </a:solidFill>
          <a:ln w="63500">
            <a:solidFill>
              <a:srgbClr val="AD8E72">
                <a:alpha val="40119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9525" algn="ctr">
              <a:defRPr/>
            </a:pPr>
            <a:r>
              <a:rPr lang="en-US" altLang="zh-CN" b="1" kern="0" dirty="0">
                <a:solidFill>
                  <a:schemeClr val="bg1"/>
                </a:solidFill>
              </a:rPr>
              <a:t>PHASE C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阶段</a:t>
            </a:r>
            <a:endParaRPr lang="en-US" altLang="zh-CN" b="1" kern="0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9525" algn="ctr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滨海</a:t>
            </a:r>
            <a:r>
              <a:rPr lang="zh-CN" altLang="en-US" b="1" kern="0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大道</a:t>
            </a:r>
            <a:endParaRPr lang="en-US" altLang="zh-CN" b="1" kern="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258F-2502-6446-9C1E-5F6EFDE19E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.png" descr="image.png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-4763"/>
            <a:ext cx="12192000" cy="11064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0" name="亚欧奢旅明珠—生活、度假、投资………"/>
          <p:cNvSpPr txBox="1"/>
          <p:nvPr/>
        </p:nvSpPr>
        <p:spPr>
          <a:xfrm>
            <a:off x="746125" y="1991531"/>
            <a:ext cx="9531963" cy="129265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200000"/>
              </a:lnSpc>
              <a:defRPr sz="1600">
                <a:solidFill>
                  <a:srgbClr val="AB7942"/>
                </a:solidFill>
                <a:latin typeface="Songti SC Bold"/>
                <a:ea typeface="Songti SC Bold"/>
                <a:cs typeface="Songti SC Bold"/>
                <a:sym typeface="Songti SC Bold"/>
              </a:defRPr>
            </a:pPr>
            <a:r>
              <a:rPr dirty="0"/>
              <a:t>亚欧奢旅明珠—生活、度假、投资……</a:t>
            </a:r>
            <a:endParaRPr dirty="0"/>
          </a:p>
          <a:p>
            <a:pPr>
              <a:lnSpc>
                <a:spcPct val="200000"/>
              </a:lnSpc>
              <a:defRPr sz="1200">
                <a:solidFill>
                  <a:srgbClr val="AB7942"/>
                </a:solidFill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dirty="0"/>
              <a:t>以顶级海岸奢旅度假为主题，打造极具地中海风格的海景别墅和高端度假公寓，将地中海文化与海岸自然风光完美融合，营造闲适、浪漫、宁静的度假感受，是旅游度假与海外资产增值的最优选择。</a:t>
            </a:r>
            <a:endParaRPr dirty="0"/>
          </a:p>
        </p:txBody>
      </p:sp>
      <p:sp>
        <p:nvSpPr>
          <p:cNvPr id="62" name="亚特兰蒂斯花园度假村"/>
          <p:cNvSpPr txBox="1"/>
          <p:nvPr/>
        </p:nvSpPr>
        <p:spPr>
          <a:xfrm>
            <a:off x="661987" y="1036637"/>
            <a:ext cx="3960813" cy="5105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AB7942"/>
                </a:solidFill>
                <a:latin typeface="Songti SC Black"/>
                <a:ea typeface="Songti SC Black"/>
                <a:cs typeface="Songti SC Black"/>
                <a:sym typeface="Songti SC Black"/>
              </a:defRPr>
            </a:lvl1pPr>
          </a:lstStyle>
          <a:p>
            <a:r>
              <a:rPr dirty="0"/>
              <a:t>亚特兰蒂斯花园度假村</a:t>
            </a:r>
            <a:endParaRPr dirty="0"/>
          </a:p>
        </p:txBody>
      </p:sp>
      <p:pic>
        <p:nvPicPr>
          <p:cNvPr id="3" name="图片 2" descr="Atlantis aerial 07.jpg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3719670"/>
            <a:ext cx="7530159" cy="3138330"/>
          </a:xfrm>
          <a:prstGeom prst="rect">
            <a:avLst/>
          </a:prstGeom>
        </p:spPr>
      </p:pic>
      <p:pic>
        <p:nvPicPr>
          <p:cNvPr id="5" name="图片 4" descr="atlantis new images details 08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83328" y="3719670"/>
            <a:ext cx="4708671" cy="3138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0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五、房产项目：拉纳卡 亚特兰蒂斯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快照 2017-05-08 下午6.03.10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29"/>
            <a:ext cx="12192000" cy="666757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48303" y="4695837"/>
            <a:ext cx="490992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5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亚特兰蒂斯项目</a:t>
            </a:r>
            <a:r>
              <a:rPr lang="zh-CN" altLang="en-US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所在区域</a:t>
            </a:r>
            <a:endParaRPr lang="en-US" altLang="zh-CN" sz="15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The location of Atlantis Gardens</a:t>
            </a:r>
            <a:endParaRPr lang="en-US" altLang="zh-CN" sz="15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5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塞浦路斯最安宁私密</a:t>
            </a:r>
            <a:r>
              <a:rPr lang="zh-CN" altLang="en-US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的海滨</a:t>
            </a:r>
            <a:endParaRPr lang="en-US" altLang="zh-CN" sz="15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The most peaceful and private coast in Cyprus</a:t>
            </a:r>
            <a:endParaRPr lang="en-US" altLang="zh-CN" sz="15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zh-CN" altLang="en-US" sz="1500" spc="-7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知名的小镇</a:t>
            </a:r>
            <a:r>
              <a:rPr lang="zh-CN" altLang="en-US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度假部落</a:t>
            </a:r>
            <a:endParaRPr lang="en-US" altLang="zh-CN" sz="1500" spc="-7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  <a:p>
            <a:pPr marL="17145">
              <a:lnSpc>
                <a:spcPct val="150000"/>
              </a:lnSpc>
              <a:tabLst>
                <a:tab pos="371475" algn="l"/>
              </a:tabLst>
            </a:pPr>
            <a:r>
              <a:rPr lang="en-US" altLang="zh-CN" sz="1500" spc="-7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The famous vacation town</a:t>
            </a:r>
            <a:endParaRPr lang="en-US" altLang="zh-CN" sz="1500" spc="-7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sp>
        <p:nvSpPr>
          <p:cNvPr id="3" name="椭圆 2"/>
          <p:cNvSpPr/>
          <p:nvPr/>
        </p:nvSpPr>
        <p:spPr>
          <a:xfrm rot="19684982">
            <a:off x="5552927" y="4562114"/>
            <a:ext cx="2696421" cy="892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rot="19684982">
            <a:off x="6294510" y="4970381"/>
            <a:ext cx="618759" cy="541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线箭头连接符 17"/>
          <p:cNvCxnSpPr/>
          <p:nvPr/>
        </p:nvCxnSpPr>
        <p:spPr>
          <a:xfrm>
            <a:off x="6807200" y="5447446"/>
            <a:ext cx="711200" cy="226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438937" y="5259101"/>
            <a:ext cx="15748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3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项目：拉纳卡 亚特兰蒂斯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.png" descr="image.png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-4763"/>
            <a:ext cx="12192000" cy="11064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image.jpeg" descr="image.jpe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6350" y="1097648"/>
            <a:ext cx="12188825" cy="5499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10分钟车程内可达：…"/>
          <p:cNvSpPr txBox="1"/>
          <p:nvPr/>
        </p:nvSpPr>
        <p:spPr>
          <a:xfrm>
            <a:off x="6176962" y="1727883"/>
            <a:ext cx="3168653" cy="163890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244475" indent="-244475">
              <a:lnSpc>
                <a:spcPct val="15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/>
              <a:t>10分钟车程内可达：</a:t>
            </a:r>
            <a:endParaRPr dirty="0"/>
          </a:p>
          <a:p>
            <a:pPr marL="244475" indent="-244475">
              <a:lnSpc>
                <a:spcPct val="150000"/>
              </a:lnSpc>
              <a:buSzPct val="100000"/>
              <a:buFont typeface="Arial" panose="020B0604020202020204"/>
              <a:buChar char="•"/>
              <a:defRPr sz="11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/>
              <a:t>Aldiana德国五星级会员制酒店</a:t>
            </a:r>
            <a:endParaRPr dirty="0"/>
          </a:p>
          <a:p>
            <a:pPr marL="244475" indent="-244475">
              <a:lnSpc>
                <a:spcPct val="150000"/>
              </a:lnSpc>
              <a:buSzPct val="100000"/>
              <a:buFont typeface="Arial" panose="020B0604020202020204"/>
              <a:buChar char="•"/>
              <a:defRPr sz="11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/>
              <a:t>塞浦路斯最知名、</a:t>
            </a:r>
            <a:r>
              <a:t>总统经常光顾的</a:t>
            </a:r>
            <a:r>
              <a:rPr smtClean="0"/>
              <a:t>Z</a:t>
            </a:r>
            <a:r>
              <a:rPr lang="en-US" altLang="zh-CN"/>
              <a:t>y</a:t>
            </a:r>
            <a:r>
              <a:rPr smtClean="0"/>
              <a:t>gi</a:t>
            </a:r>
            <a:r>
              <a:rPr dirty="0"/>
              <a:t>渔港</a:t>
            </a:r>
            <a:endParaRPr dirty="0"/>
          </a:p>
          <a:p>
            <a:pPr marL="244475" indent="-244475">
              <a:lnSpc>
                <a:spcPct val="150000"/>
              </a:lnSpc>
              <a:buSzPct val="100000"/>
              <a:buFont typeface="Arial" panose="020B0604020202020204"/>
              <a:buChar char="•"/>
              <a:defRPr sz="11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/>
              <a:t>能源中心</a:t>
            </a:r>
            <a:endParaRPr dirty="0"/>
          </a:p>
          <a:p>
            <a:pPr marL="244475" indent="-244475">
              <a:lnSpc>
                <a:spcPct val="150000"/>
              </a:lnSpc>
              <a:buSzPct val="100000"/>
              <a:buFont typeface="Arial" panose="020B0604020202020204"/>
              <a:buChar char="•"/>
              <a:defRPr sz="11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/>
              <a:t>风光绝美的Kiti海角</a:t>
            </a:r>
            <a:endParaRPr dirty="0"/>
          </a:p>
          <a:p>
            <a:pPr marL="244475" indent="-244475">
              <a:lnSpc>
                <a:spcPct val="150000"/>
              </a:lnSpc>
              <a:buSzPct val="100000"/>
              <a:buFont typeface="Arial" panose="020B0604020202020204"/>
              <a:buChar char="•"/>
              <a:defRPr sz="11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mtClean="0"/>
              <a:t>Pervolia</a:t>
            </a:r>
            <a:r>
              <a:rPr dirty="0"/>
              <a:t>富人区</a:t>
            </a:r>
            <a:endParaRPr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五、房产项目：拉纳卡 亚特兰蒂斯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9682" y="787401"/>
            <a:ext cx="10776319" cy="492436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亚特兰蒂斯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Atlantis Gardens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屏幕快照 2018-04-26 下午5.21.30.png" descr="屏幕快照 2018-04-26 下午5.21.3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0816" y="1744956"/>
            <a:ext cx="4971184" cy="43264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-7216" y="1601243"/>
            <a:ext cx="7220816" cy="4613893"/>
            <a:chOff x="143198" y="1200932"/>
            <a:chExt cx="6029002" cy="3460420"/>
          </a:xfrm>
        </p:grpSpPr>
        <p:pic>
          <p:nvPicPr>
            <p:cNvPr id="9" name="9.jpg" descr="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5857" y="1200932"/>
              <a:ext cx="5856343" cy="3460420"/>
            </a:xfrm>
            <a:prstGeom prst="rect">
              <a:avLst/>
            </a:prstGeom>
            <a:ln w="12700">
              <a:noFill/>
              <a:miter lim="400000"/>
              <a:headEnd/>
              <a:tailEnd/>
            </a:ln>
          </p:spPr>
        </p:pic>
        <p:sp>
          <p:nvSpPr>
            <p:cNvPr id="3" name="椭圆 2"/>
            <p:cNvSpPr/>
            <p:nvPr/>
          </p:nvSpPr>
          <p:spPr>
            <a:xfrm rot="20627044">
              <a:off x="143198" y="1431715"/>
              <a:ext cx="3826653" cy="84405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 rot="2323629">
              <a:off x="4178743" y="1321225"/>
              <a:ext cx="1648651" cy="2967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项目：拉纳卡 亚特兰蒂斯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://u-film.com.mt/wp-content/uploads/2014/02/view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4" tIns="60957" rIns="121914" bIns="60957" numCol="1" anchor="t" anchorCtr="0" compatLnSpc="1"/>
          <a:lstStyle/>
          <a:p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99682" y="1005111"/>
            <a:ext cx="10776319" cy="448963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拉纳卡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：安德米斯公寓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、明珠公寓五期、克洛伊公寓等。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8000" y="4272940"/>
            <a:ext cx="3860800" cy="233910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安德米斯公寓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拉纳卡人口最为集中的区域，周边毗邻学校，超市，医院，餐厅等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105-160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28-47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均价：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2600-3100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06381" y="4272940"/>
            <a:ext cx="3354443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明珠公寓五期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位于拉纳卡市中心，周边配套设施完善，步行即可商店、餐厅、学校等，生活便利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114-168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29-33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均价：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2800-3500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65581" y="4300874"/>
            <a:ext cx="2913619" cy="2339101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克洛伊公寓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学区公寓，周围四所国际学校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110-125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29-32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均价：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2600-2800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354" y="1707542"/>
            <a:ext cx="3451647" cy="24178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36" y="1707541"/>
            <a:ext cx="2456264" cy="243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五、房产项目：拉纳卡公寓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9" name="图片 18" descr="pearl house 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08" y="1707541"/>
            <a:ext cx="3223816" cy="241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://u-film.com.mt/wp-content/uploads/2014/02/view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4" tIns="60957" rIns="121914" bIns="60957" numCol="1" anchor="t" anchorCtr="0" compatLnSpc="1"/>
          <a:lstStyle/>
          <a:p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99682" y="1005111"/>
            <a:ext cx="10776319" cy="492436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利马索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IVI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艾维依、艾德里公寓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7756" y="4360227"/>
            <a:ext cx="4655727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IVI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艾维依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距离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市中心仅几分钟车程，距离著名的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Dasoudi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Beach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公里，步行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即可到达超市、餐厅、酒吧以及商店等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102-227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48-100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均价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5000-6000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5980" y="4385034"/>
            <a:ext cx="5054746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艾德里公寓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位于利马索的黄金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地段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距离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利马索海岸仅几分钟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路程，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Debenhams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AlphaMega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商店，配套施设齐全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36-286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17-144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均价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5000-6000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242" y="179011"/>
            <a:ext cx="484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五、房产项目：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利马索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公寓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6" y="1701800"/>
            <a:ext cx="3514329" cy="259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04" y="1701800"/>
            <a:ext cx="3679122" cy="259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919846"/>
            <a:ext cx="12192000" cy="156902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39033" y="3242694"/>
            <a:ext cx="7056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WELCOME TO CYPRUS</a:t>
            </a:r>
            <a:endParaRPr lang="en-US" altLang="zh-CN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622243" y="2096316"/>
            <a:ext cx="3107927" cy="3266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根据</a:t>
            </a:r>
            <a:r>
              <a:rPr lang="en-US" altLang="zh-CN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2018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年公布的全球护照免签排名：</a:t>
            </a:r>
            <a:br>
              <a:rPr lang="en-US" altLang="zh-CN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</a:b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塞浦路斯排名</a:t>
            </a:r>
            <a:r>
              <a:rPr lang="en-US" altLang="zh-CN" sz="1600" b="1" dirty="0" smtClean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15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位，免签</a:t>
            </a:r>
            <a:r>
              <a:rPr lang="en-US" altLang="zh-CN" sz="1600" b="1" dirty="0" smtClean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173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个国家及地区，包括：</a:t>
            </a:r>
            <a:endParaRPr lang="en-US" altLang="zh-CN" sz="1600" dirty="0" smtClean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仿宋"/>
            </a:endParaRPr>
          </a:p>
          <a:p>
            <a:pPr marL="1841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加拿大免签</a:t>
            </a:r>
            <a:r>
              <a:rPr lang="en-US" altLang="zh-CN" sz="1600" b="1" dirty="0" smtClean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6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个月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；</a:t>
            </a:r>
            <a:endParaRPr lang="en-US" altLang="zh-CN" sz="1600" dirty="0" smtClean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仿宋"/>
            </a:endParaRPr>
          </a:p>
          <a:p>
            <a:pPr marL="1841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新西兰，新加坡、日本、韩国、台湾、香港、澳门免签</a:t>
            </a:r>
            <a:r>
              <a:rPr lang="en-US" altLang="zh-CN" sz="1600" b="1" dirty="0" smtClean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90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天；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仿宋"/>
            </a:endParaRPr>
          </a:p>
          <a:p>
            <a:pPr marL="1841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澳大利亚办理电子签，免签</a:t>
            </a:r>
            <a:r>
              <a:rPr lang="en-US" altLang="zh-CN" sz="1600" b="1" dirty="0" smtClean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90</a:t>
            </a:r>
            <a:r>
              <a:rPr lang="zh-CN" altLang="en-US"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仿宋"/>
              </a:rPr>
              <a:t>天。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仿宋"/>
            </a:endParaRPr>
          </a:p>
        </p:txBody>
      </p:sp>
      <p:pic>
        <p:nvPicPr>
          <p:cNvPr id="6" name="图片 5" descr="屏幕快照 2017-05-08 上午9.17.3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5" y="1668707"/>
            <a:ext cx="7923607" cy="4354721"/>
          </a:xfrm>
          <a:prstGeom prst="rect">
            <a:avLst/>
          </a:prstGeom>
        </p:spPr>
      </p:pic>
      <p:pic>
        <p:nvPicPr>
          <p:cNvPr id="8" name="图片 7" descr="屏幕快照 2017-05-08 上午9.19.3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14" y="3927936"/>
            <a:ext cx="1495591" cy="2091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243" y="179011"/>
            <a:ext cx="337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一、护照优势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出行便利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7875" y="1611667"/>
            <a:ext cx="5075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ea typeface="华文中宋" panose="02010600040101010101" charset="-122"/>
                <a:cs typeface="Arial" panose="020B0604020202020204"/>
              </a:rPr>
              <a:t>欧盟法案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Arial" panose="020B0604020202020204"/>
              <a:ea typeface="华文中宋" panose="02010600040101010101" charset="-122"/>
              <a:cs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根据欧盟成员国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1992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年签署的《马斯特里赫特条约》规定，任何人只要拥有欧盟成员国之中任何一个国家的国籍，即是一名欧盟公民。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317875" y="4779979"/>
            <a:ext cx="865288" cy="1084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dirty="0"/>
          </a:p>
        </p:txBody>
      </p:sp>
      <p:sp>
        <p:nvSpPr>
          <p:cNvPr id="8" name="object 16"/>
          <p:cNvSpPr/>
          <p:nvPr/>
        </p:nvSpPr>
        <p:spPr>
          <a:xfrm>
            <a:off x="7698740" y="4741880"/>
            <a:ext cx="842361" cy="112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1400" dirty="0" smtClean="0"/>
              <a:t>            </a:t>
            </a:r>
            <a:endParaRPr sz="1400" dirty="0"/>
          </a:p>
        </p:txBody>
      </p:sp>
      <p:sp>
        <p:nvSpPr>
          <p:cNvPr id="9" name="object 7"/>
          <p:cNvSpPr/>
          <p:nvPr/>
        </p:nvSpPr>
        <p:spPr>
          <a:xfrm>
            <a:off x="9071433" y="4741879"/>
            <a:ext cx="814734" cy="1122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dirty="0"/>
          </a:p>
        </p:txBody>
      </p:sp>
      <p:sp>
        <p:nvSpPr>
          <p:cNvPr id="10" name="object 9"/>
          <p:cNvSpPr/>
          <p:nvPr/>
        </p:nvSpPr>
        <p:spPr>
          <a:xfrm>
            <a:off x="10351178" y="4779978"/>
            <a:ext cx="738851" cy="1084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dirty="0"/>
          </a:p>
        </p:txBody>
      </p:sp>
      <p:sp>
        <p:nvSpPr>
          <p:cNvPr id="11" name="object 12"/>
          <p:cNvSpPr txBox="1"/>
          <p:nvPr/>
        </p:nvSpPr>
        <p:spPr>
          <a:xfrm>
            <a:off x="6507581" y="6210726"/>
            <a:ext cx="54393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</a:rPr>
              <a:t>法国</a:t>
            </a: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7"/>
          <p:cNvSpPr txBox="1"/>
          <p:nvPr/>
        </p:nvSpPr>
        <p:spPr>
          <a:xfrm>
            <a:off x="7707590" y="6210725"/>
            <a:ext cx="97617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 smtClean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</a:rPr>
              <a:t>塞浦路斯</a:t>
            </a:r>
            <a:r>
              <a:rPr sz="1100" dirty="0" smtClean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15"/>
          <p:cNvSpPr txBox="1"/>
          <p:nvPr/>
        </p:nvSpPr>
        <p:spPr>
          <a:xfrm>
            <a:off x="9198135" y="6210726"/>
            <a:ext cx="66182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</a:rPr>
              <a:t>德国</a:t>
            </a: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1"/>
          <p:cNvSpPr txBox="1"/>
          <p:nvPr/>
        </p:nvSpPr>
        <p:spPr>
          <a:xfrm>
            <a:off x="10386512" y="6210726"/>
            <a:ext cx="70351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</a:rPr>
              <a:t>瑞典</a:t>
            </a: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39127" y="3167620"/>
            <a:ext cx="525619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ea typeface="华文中宋" panose="02010600040101010101" charset="-122"/>
                <a:cs typeface="Arial" panose="020B0604020202020204"/>
              </a:rPr>
              <a:t>欧盟公民权利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Arial" panose="020B0604020202020204"/>
              <a:ea typeface="华文中宋" panose="02010600040101010101" charset="-122"/>
              <a:cs typeface="Arial" panose="020B0604020202020204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欧盟公民有权在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28</a:t>
            </a: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个欧盟国家自由流动和定居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享有和定居国公民同等的就业、教育、医疗、社会保障等权利。</a:t>
            </a:r>
            <a:endParaRPr lang="zh-CN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b="1" dirty="0">
              <a:solidFill>
                <a:srgbClr val="A47E3C"/>
              </a:solidFill>
              <a:latin typeface="Arial" panose="020B0604020202020204"/>
              <a:ea typeface="华文中宋" panose="02010600040101010101" charset="-122"/>
              <a:cs typeface="Arial" panose="020B0604020202020204"/>
            </a:endParaRPr>
          </a:p>
        </p:txBody>
      </p:sp>
      <p:pic>
        <p:nvPicPr>
          <p:cNvPr id="16" name="Picture 2" descr="E:\高清图\bigstock-Flag-Of-European-Union-840927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47" y="3364818"/>
            <a:ext cx="3982824" cy="275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0651" y="1757389"/>
            <a:ext cx="3607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塞浦路斯于</a:t>
            </a:r>
            <a:r>
              <a:rPr lang="en-US" altLang="zh-CN" sz="2000" dirty="0" smtClean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2004</a:t>
            </a:r>
            <a:r>
              <a:rPr lang="zh-CN" altLang="en-US" sz="2000" dirty="0" smtClean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年加入欧盟，</a:t>
            </a:r>
            <a:r>
              <a:rPr lang="en-US" altLang="zh-CN" sz="2000" dirty="0" smtClean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2016</a:t>
            </a:r>
            <a:r>
              <a:rPr lang="zh-CN" altLang="en-US" sz="2000" dirty="0" smtClean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年更新投资移民法案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243" y="179011"/>
            <a:ext cx="349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一、护照优势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欧盟福利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96255" y="1373792"/>
            <a:ext cx="1419556" cy="5760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CN" altLang="en-US" sz="1900" dirty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微软雅黑"/>
              </a:rPr>
              <a:t>共享教育</a:t>
            </a:r>
            <a:endParaRPr lang="zh-CN" altLang="en-US" sz="1900" dirty="0">
              <a:solidFill>
                <a:schemeClr val="tx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微软雅黑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88252" y="2002669"/>
            <a:ext cx="3435559" cy="2223682"/>
          </a:xfrm>
          <a:prstGeom prst="rect">
            <a:avLst/>
          </a:prstGeom>
          <a:solidFill>
            <a:srgbClr val="31859C">
              <a:alpha val="61961"/>
            </a:srgbClr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欧盟公民子女可以在任意欧盟国家上学，享受该国居民同等的教育福利，包括免费的语言教育、同等的入学条件、升学条件、学费费用及专业选择等。</a:t>
            </a:r>
            <a:endParaRPr lang="en-US" altLang="zh-CN" sz="1500" dirty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16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73584" y="2060661"/>
            <a:ext cx="3091925" cy="1854350"/>
          </a:xfrm>
          <a:prstGeom prst="rect">
            <a:avLst/>
          </a:prstGeom>
          <a:solidFill>
            <a:srgbClr val="31859C">
              <a:alpha val="62000"/>
            </a:srgbClr>
          </a:solidFill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欧盟公民，在欧盟缴纳医疗保险，申请欧洲健康保险卡</a:t>
            </a:r>
            <a:r>
              <a:rPr lang="en-US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EHIC</a:t>
            </a: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，持欧洲医保卡，在任一成员国逗留或定居期间，都可以得到相同的医疗救治（大部分</a:t>
            </a:r>
            <a:r>
              <a:rPr lang="zh-CN" altLang="zh-CN" sz="150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项目免费）</a:t>
            </a:r>
            <a:r>
              <a:rPr lang="zh-CN" altLang="en-US" sz="150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。</a:t>
            </a:r>
            <a:endParaRPr lang="en-US" altLang="zh-CN" sz="1500" dirty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19850" y="1461450"/>
            <a:ext cx="1284396" cy="469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CN" altLang="en-US" sz="1900" dirty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微软雅黑"/>
              </a:rPr>
              <a:t>共享医疗</a:t>
            </a:r>
            <a:endParaRPr lang="zh-CN" altLang="en-US" sz="1900" dirty="0">
              <a:solidFill>
                <a:schemeClr val="tx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微软雅黑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3052" y="4220605"/>
            <a:ext cx="1777461" cy="3840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CN" altLang="en-US" sz="1900" dirty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微软雅黑"/>
              </a:rPr>
              <a:t>贸易自由</a:t>
            </a:r>
            <a:endParaRPr lang="zh-CN" altLang="en-US" sz="1900" dirty="0">
              <a:solidFill>
                <a:schemeClr val="tx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微软雅黑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388247" y="4769388"/>
            <a:ext cx="3435564" cy="1531184"/>
          </a:xfrm>
          <a:prstGeom prst="rect">
            <a:avLst/>
          </a:prstGeom>
          <a:solidFill>
            <a:srgbClr val="31859C">
              <a:alpha val="62000"/>
            </a:srgbClr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欧盟国家之间贸易没有关税，欧盟还与世界其他经济体签署了贸易协定，如拉美、墨西哥、美国、地中海地区，享受贸易优惠。</a:t>
            </a:r>
            <a:r>
              <a:rPr lang="en-US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      </a:t>
            </a:r>
            <a:r>
              <a:rPr lang="en-US" altLang="zh-CN" sz="1600" dirty="0">
                <a:solidFill>
                  <a:schemeClr val="bg1"/>
                </a:solidFill>
              </a:rPr>
              <a:t>         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6176944" y="4826399"/>
            <a:ext cx="3221981" cy="1508101"/>
          </a:xfrm>
          <a:prstGeom prst="rect">
            <a:avLst/>
          </a:prstGeom>
          <a:solidFill>
            <a:srgbClr val="31859C">
              <a:alpha val="62000"/>
            </a:srgbClr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欧盟公民可以自由选择在</a:t>
            </a:r>
            <a:r>
              <a:rPr lang="en-US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28</a:t>
            </a:r>
            <a:r>
              <a:rPr lang="zh-CN" altLang="zh-CN" sz="15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个成员国工作和居住，如果该公民在其中一国工作，其家属无论什么国籍，都可申请在该国居住。</a:t>
            </a:r>
            <a:endParaRPr lang="en-US" altLang="zh-CN" sz="1500" dirty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50456" y="4290633"/>
            <a:ext cx="1372643" cy="3840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CN" altLang="en-US" sz="1900" dirty="0">
                <a:solidFill>
                  <a:schemeClr val="tx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微软雅黑"/>
              </a:rPr>
              <a:t>工作自由</a:t>
            </a:r>
            <a:endParaRPr lang="zh-CN" altLang="en-US" sz="1900" dirty="0">
              <a:solidFill>
                <a:schemeClr val="tx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微软雅黑"/>
            </a:endParaRPr>
          </a:p>
        </p:txBody>
      </p:sp>
      <p:pic>
        <p:nvPicPr>
          <p:cNvPr id="17" name="Picture 3" descr="C:\Users\admin\Desktop\图\大学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24971" y="2075403"/>
            <a:ext cx="2449768" cy="1755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1" descr="C:\Users\admin\Desktop\a84602366003bd2223bf9d36966daa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16" y="4769387"/>
            <a:ext cx="2452077" cy="14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admin\Desktop\t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6" y="4796670"/>
            <a:ext cx="2451412" cy="14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.ZBEZJ\Desktop\塞浦路斯国籍项目宣传册\图\4. Cyprus (Blue Brochure）_页面_13_图像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47" y="2074435"/>
            <a:ext cx="2480143" cy="17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fr-CA" smtClean="0"/>
            </a:fld>
            <a:endParaRPr lang="fr-CA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23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243" y="179011"/>
            <a:ext cx="360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一、护照优势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欧盟福利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0937" y="1384250"/>
            <a:ext cx="1941264" cy="56168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税务筹划</a:t>
            </a:r>
            <a:endParaRPr lang="en-US" altLang="zh-CN" sz="19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07" y="1209849"/>
            <a:ext cx="4733884" cy="150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74" y="3137185"/>
            <a:ext cx="4706117" cy="15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"/>
          <a:stretch>
            <a:fillRect/>
          </a:stretch>
        </p:blipFill>
        <p:spPr bwMode="auto">
          <a:xfrm>
            <a:off x="5806373" y="5031892"/>
            <a:ext cx="4898139" cy="154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031592" y="3555527"/>
            <a:ext cx="1605562" cy="56168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财富安全</a:t>
            </a:r>
            <a:endParaRPr lang="en-US" altLang="zh-CN" sz="19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00343" y="4104816"/>
            <a:ext cx="1362453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子女传承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财产私密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7428" y="2074597"/>
            <a:ext cx="2208245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个人所得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企业所得</a:t>
            </a:r>
            <a:endParaRPr lang="en-US" altLang="zh-CN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海外上市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31592" y="5324580"/>
            <a:ext cx="1605562" cy="56168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381000" indent="-381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dirty="0">
                <a:solidFill>
                  <a:schemeClr val="accent5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分散风险</a:t>
            </a:r>
            <a:endParaRPr lang="en-US" altLang="zh-CN" sz="1900" dirty="0">
              <a:solidFill>
                <a:schemeClr val="accent5">
                  <a:lumMod val="50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fr-CA" smtClean="0"/>
            </a:fld>
            <a:endParaRPr lang="fr-CA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7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243" y="179011"/>
            <a:ext cx="3329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一、护照优势</a:t>
            </a:r>
            <a:r>
              <a:rPr lang="en-US" altLang="zh-CN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财富管理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500" y="1500224"/>
            <a:ext cx="11192121" cy="352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ts val="2875"/>
              </a:lnSpc>
            </a:pPr>
            <a:r>
              <a:rPr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根据塞浦路斯政府于201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6</a:t>
            </a:r>
            <a:r>
              <a:rPr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年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9</a:t>
            </a:r>
            <a:r>
              <a:rPr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月</a:t>
            </a:r>
            <a:r>
              <a:rPr lang="en-US" sz="2400" b="1" spc="7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13</a:t>
            </a:r>
            <a:r>
              <a:rPr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日的公示，可通过以下途径获得国民身</a:t>
            </a:r>
            <a:r>
              <a:rPr sz="2400" b="1" spc="7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份</a:t>
            </a:r>
            <a:r>
              <a:rPr sz="2400" b="1" spc="-13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：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pic>
        <p:nvPicPr>
          <p:cNvPr id="9" name="Picture 2" descr="F:\工作\塞浦路斯-视频\艾奥尼亚\Ionion Villas\New folder\for page 1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40" y="2464531"/>
            <a:ext cx="5361552" cy="36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243" y="179011"/>
            <a:ext cx="26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二、投资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政策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622243" y="2406475"/>
            <a:ext cx="50093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、投资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方式：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投资人须在塞浦路斯境内购买净价值至少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万欧元的一套或多套自住房产。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退出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机制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房产持有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年后，投资人名下只需要保留至少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套价值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万欧元的自住房产，并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永久持有。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投资方式：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人在塞浦路斯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境内进行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至少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万欧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元的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商业地产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自住房产投资组合（注：自住房产价值不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欧元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退出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机制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房产持有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年后，投资人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名下需要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保留至少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套价值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万欧元的自住房产，并永久持有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500" y="1304402"/>
            <a:ext cx="11192121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ts val="2875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2019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年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月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26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日，塞浦路斯内政部官方宣布了“塞浦路斯投资计划”的最新政策，以下政策将于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2019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年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5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月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15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日起正式生效</a:t>
            </a:r>
            <a:endParaRPr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243" y="179011"/>
            <a:ext cx="26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二、投资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政策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565613" y="2284311"/>
            <a:ext cx="6169014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、增加捐款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7.5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万欧元捐给研究与创新基金会，用于研究与商业创新发展，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7.5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万欧元捐给土地发展协会，为经济适用房疾患提供资金；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、投资持有期延长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投资持有期（自入籍之日起），由三年延长至五年；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在五年投资期间，财政部许可的条件下，投资人可以更改投资标的；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申请人需要有申根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签证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递交公民身份申请时，投资人及年满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周岁的附属申请人须已持有有效的申根签证；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无欧盟任何国家拒签史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向任何欧盟成员国申请身份并被拒绝的申请人将无权申请“塞浦路斯投资计划”，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日之前获批不受此条影响；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66" y="2665309"/>
            <a:ext cx="4772175" cy="353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500" y="1304402"/>
            <a:ext cx="11192121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ts val="2875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2019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年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月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26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日，塞浦路斯内政部官方宣布了“塞浦路斯投资计划”的最新政策，以下政策将于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2019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年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5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月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15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/>
              </a:rPr>
              <a:t>日起正式生效</a:t>
            </a:r>
            <a:endParaRPr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0800000">
            <a:off x="0" y="-2"/>
            <a:ext cx="12192000" cy="8429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98" y="137479"/>
            <a:ext cx="448056" cy="633984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10722554" y="110068"/>
            <a:ext cx="15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  <a:latin typeface="FZCuHeiSongS-B-GB" charset="-122"/>
                <a:ea typeface="FZCuHeiSongS-B-GB" charset="-122"/>
                <a:cs typeface="FZCuHeiSongS-B-GB" charset="-122"/>
              </a:rPr>
              <a:t>Cyprus</a:t>
            </a:r>
            <a:endParaRPr kumimoji="1" lang="zh-CN" altLang="en-US" sz="2800" dirty="0">
              <a:solidFill>
                <a:schemeClr val="bg1"/>
              </a:solidFill>
              <a:latin typeface="FZCuHeiSongS-B-GB" charset="-122"/>
              <a:ea typeface="FZCuHeiSongS-B-GB" charset="-122"/>
              <a:cs typeface="FZCuHeiSongS-B-GB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243" y="179011"/>
            <a:ext cx="267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二、投资</a:t>
            </a:r>
            <a:r>
              <a:rPr lang="zh-CN" altLang="en-US" sz="2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政策</a:t>
            </a:r>
            <a:endParaRPr lang="zh-CN" altLang="en-US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620371" y="2257704"/>
            <a:ext cx="5836614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、加强背景调查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将由国际专业机构对每一位申请人进行背景调查；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、取消政府债券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政府债券将不再是“塞浦路斯投资计划”的投资标的；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、对于房产要求的变化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>
              <a:lnSpc>
                <a:spcPct val="150000"/>
              </a:lnSpc>
              <a:buAutoNum type="alphaL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用于申请身份的在建房产，必须已取得建筑规划许可；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>
              <a:lnSpc>
                <a:spcPct val="150000"/>
              </a:lnSpc>
              <a:buAutoNum type="alphaL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已经完工的房产，须出示由建筑师签字的工程竣工证明书；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>
              <a:lnSpc>
                <a:spcPct val="150000"/>
              </a:lnSpc>
              <a:buAutoNum type="alphaL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未完工的房产，卖方须将相当于房产总价值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5%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的资金由银行等价担保或存入一个特别账户冻结；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>
              <a:lnSpc>
                <a:spcPct val="150000"/>
              </a:lnSpc>
              <a:buAutoNum type="alphaL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有抵押贷款的房产须先取得银行豁免书；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-342900">
              <a:lnSpc>
                <a:spcPct val="150000"/>
              </a:lnSpc>
              <a:buAutoNum type="alphaL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如果申请人购买已经申请过公民身份的居住类二手房产，则投资金额增加至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万欧元。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46" y="2665308"/>
            <a:ext cx="4772175" cy="353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3898</Words>
  <Application>WPS 演示</Application>
  <PresentationFormat>自定义</PresentationFormat>
  <Paragraphs>369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1" baseType="lpstr">
      <vt:lpstr>Arial</vt:lpstr>
      <vt:lpstr>宋体</vt:lpstr>
      <vt:lpstr>Wingdings</vt:lpstr>
      <vt:lpstr>Arial</vt:lpstr>
      <vt:lpstr>Yuanti SC</vt:lpstr>
      <vt:lpstr>仿宋</vt:lpstr>
      <vt:lpstr>仿宋_GB2312</vt:lpstr>
      <vt:lpstr>FZCuHeiSongS-B-GB</vt:lpstr>
      <vt:lpstr>黑体</vt:lpstr>
      <vt:lpstr>仿宋</vt:lpstr>
      <vt:lpstr>华文中宋</vt:lpstr>
      <vt:lpstr>微软雅黑</vt:lpstr>
      <vt:lpstr>微软雅黑</vt:lpstr>
      <vt:lpstr>DengXian</vt:lpstr>
      <vt:lpstr>Hilda Sonnenschein</vt:lpstr>
      <vt:lpstr>Arial Unicode MS</vt:lpstr>
      <vt:lpstr>DengXian Light</vt:lpstr>
      <vt:lpstr>Calibri</vt:lpstr>
      <vt:lpstr>Lucida Sans</vt:lpstr>
      <vt:lpstr>Microsoft YaHei</vt:lpstr>
      <vt:lpstr>Songti SC Bold</vt:lpstr>
      <vt:lpstr>Songti SC Regular</vt:lpstr>
      <vt:lpstr>Songti SC Black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根据塞浦路斯政府于2016年9月13日的公示，可通过以下途径获得国民身份：</vt:lpstr>
      <vt:lpstr>2019年2月26日，塞浦路斯内政部官方宣布了“塞浦路斯投资计划”的最新政策，以下政策将于2019年5月15日起正式生效</vt:lpstr>
      <vt:lpstr>2019年2月26日，塞浦路斯内政部官方宣布了“塞浦路斯投资计划”的最新政策，以下政策将于2019年5月15日起正式生效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418016104@qq.com</dc:creator>
  <cp:lastModifiedBy>Thick-soil</cp:lastModifiedBy>
  <cp:revision>189</cp:revision>
  <dcterms:created xsi:type="dcterms:W3CDTF">2018-08-21T03:15:00Z</dcterms:created>
  <dcterms:modified xsi:type="dcterms:W3CDTF">2019-05-22T03:20:44Z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